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99" r:id="rId5"/>
    <p:sldId id="292" r:id="rId6"/>
    <p:sldId id="301" r:id="rId7"/>
    <p:sldId id="303" r:id="rId8"/>
    <p:sldId id="293" r:id="rId9"/>
    <p:sldId id="304" r:id="rId10"/>
    <p:sldId id="294" r:id="rId11"/>
    <p:sldId id="295" r:id="rId12"/>
    <p:sldId id="296" r:id="rId13"/>
    <p:sldId id="297" r:id="rId14"/>
    <p:sldId id="298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8" userDrawn="1">
          <p15:clr>
            <a:srgbClr val="A4A3A4"/>
          </p15:clr>
        </p15:guide>
        <p15:guide id="2" pos="5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86A"/>
    <a:srgbClr val="757679"/>
    <a:srgbClr val="6E6F71"/>
    <a:srgbClr val="494A4C"/>
    <a:srgbClr val="589DD5"/>
    <a:srgbClr val="6B1B20"/>
    <a:srgbClr val="4B657E"/>
    <a:srgbClr val="FBB03B"/>
    <a:srgbClr val="F15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37"/>
  </p:normalViewPr>
  <p:slideViewPr>
    <p:cSldViewPr snapToGrid="0">
      <p:cViewPr varScale="1">
        <p:scale>
          <a:sx n="105" d="100"/>
          <a:sy n="105" d="100"/>
        </p:scale>
        <p:origin x="560" y="200"/>
      </p:cViewPr>
      <p:guideLst>
        <p:guide orient="horz" pos="1148"/>
        <p:guide pos="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4774-222A-774E-8025-791E37B89766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D5235-D96C-B140-B482-2DD59A17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8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D7874-E91B-5946-AEE1-58351709B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089" r="263" b="15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A8DD1-2662-C54C-A8A2-0C1F00DEB6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36778" y="2402624"/>
            <a:ext cx="5587251" cy="1837426"/>
          </a:xfrm>
        </p:spPr>
        <p:txBody>
          <a:bodyPr wrap="square" anchor="b">
            <a:spAutoFit/>
          </a:bodyPr>
          <a:lstStyle>
            <a:lvl1pPr algn="l">
              <a:defRPr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FE350-0A80-F24D-B7F1-300D94131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0225" y="4445402"/>
            <a:ext cx="5573804" cy="3416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547B36B-63FB-8E4F-882E-FBDE7B3DA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9463177" y="342312"/>
            <a:ext cx="2268486" cy="5608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321D18-28DB-484A-BBE5-027AE210E448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1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_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E54C-7379-FD4C-AFBB-86D33561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72" y="2081456"/>
            <a:ext cx="8906005" cy="2852737"/>
          </a:xfrm>
        </p:spPr>
        <p:txBody>
          <a:bodyPr anchor="t">
            <a:normAutofit/>
          </a:bodyPr>
          <a:lstStyle>
            <a:lvl1pPr>
              <a:lnSpc>
                <a:spcPts val="414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1D951-1CFA-094E-BB4B-0E7503338D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473" y="1592081"/>
            <a:ext cx="681318" cy="19967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“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DED63EF-8ED5-C34A-B18C-5655A97FD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4BA27E-1F2D-6346-A66C-3E04EF366786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376B4E-9E85-FD4A-B79C-5817D7D598FD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D8DDAA1-543A-E046-B203-7758C74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17904" cy="3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34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957" userDrawn="1">
          <p15:clr>
            <a:srgbClr val="FBAE40"/>
          </p15:clr>
        </p15:guide>
        <p15:guide id="2" pos="591" userDrawn="1">
          <p15:clr>
            <a:srgbClr val="FBAE40"/>
          </p15:clr>
        </p15:guide>
        <p15:guide id="3" pos="1514" userDrawn="1">
          <p15:clr>
            <a:srgbClr val="FBAE40"/>
          </p15:clr>
        </p15:guide>
        <p15:guide id="4" orient="horz" pos="413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22DBD1-5BB2-995F-D249-CB7EE2B80A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158A729-3B3F-6841-81B0-FCD4954138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96464A-8E75-8D46-A137-126C84D527E6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A9587-8C3B-FA4F-A10D-CC80BCDE1117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064E161-3911-DC4B-B0C8-5D82C8DA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72" y="2081456"/>
            <a:ext cx="8906005" cy="2852737"/>
          </a:xfrm>
        </p:spPr>
        <p:txBody>
          <a:bodyPr anchor="t">
            <a:normAutofit/>
          </a:bodyPr>
          <a:lstStyle>
            <a:lvl1pPr>
              <a:lnSpc>
                <a:spcPts val="414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01D8F0-D80B-6B44-88CA-12C69F7D78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4473" y="1592081"/>
            <a:ext cx="681318" cy="19967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“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B3CB1CA-91E9-4C4E-AD81-4C141FBDE5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824" b="17824"/>
          <a:stretch/>
        </p:blipFill>
        <p:spPr>
          <a:xfrm>
            <a:off x="712341" y="6183886"/>
            <a:ext cx="1917700" cy="47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3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86" userDrawn="1">
          <p15:clr>
            <a:srgbClr val="FBAE40"/>
          </p15:clr>
        </p15:guide>
        <p15:guide id="3" orient="horz" pos="3926" userDrawn="1">
          <p15:clr>
            <a:srgbClr val="FBAE40"/>
          </p15:clr>
        </p15:guide>
        <p15:guide id="4" pos="1524" userDrawn="1">
          <p15:clr>
            <a:srgbClr val="FBAE40"/>
          </p15:clr>
        </p15:guide>
        <p15:guide id="5" orient="horz" pos="416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reaker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F8664-9E28-A9C6-CD1C-BA3484404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EE54C-7379-FD4C-AFBB-86D3356178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742071"/>
            <a:ext cx="6902736" cy="1311128"/>
          </a:xfrm>
        </p:spPr>
        <p:txBody>
          <a:bodyPr wrap="square" anchor="b">
            <a:spAutoFit/>
          </a:bodyPr>
          <a:lstStyle>
            <a:lvl1pPr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1D951-1CFA-094E-BB4B-0E7503338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57738"/>
            <a:ext cx="6902736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7BF8F2C-A4DA-954F-9B53-8754F9E8B9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824" b="17824"/>
          <a:stretch/>
        </p:blipFill>
        <p:spPr>
          <a:xfrm>
            <a:off x="712341" y="6183886"/>
            <a:ext cx="1917700" cy="474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BFABBA-46AC-784D-8A01-771966180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 t="73854" r="70479" b="1020"/>
          <a:stretch/>
        </p:blipFill>
        <p:spPr>
          <a:xfrm>
            <a:off x="4134177" y="-3"/>
            <a:ext cx="8057823" cy="68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5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&amp; Contac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web, night sky&#10;&#10;Description automatically generated">
            <a:extLst>
              <a:ext uri="{FF2B5EF4-FFF2-40B4-BE49-F238E27FC236}">
                <a16:creationId xmlns:a16="http://schemas.microsoft.com/office/drawing/2014/main" id="{7A5D1EAD-A57A-1AB7-D60B-E48B5D067C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CA4F7-DD13-1847-B2B9-77D60CAD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39948"/>
            <a:ext cx="9286702" cy="2086725"/>
          </a:xfrm>
        </p:spPr>
        <p:txBody>
          <a:bodyPr wrap="square">
            <a:spAutoFit/>
          </a:bodyPr>
          <a:lstStyle>
            <a:lvl1pPr algn="l">
              <a:defRPr sz="72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34DCCBA-CC32-6847-B782-DB3DB214F545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38200" y="3543299"/>
            <a:ext cx="9286702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BEF9EF-7374-AB49-927C-A96AB0C1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7824" b="17824"/>
          <a:stretch/>
        </p:blipFill>
        <p:spPr>
          <a:xfrm>
            <a:off x="712341" y="6183886"/>
            <a:ext cx="1917700" cy="47415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1CCF6F1-1D4E-4147-B3E4-0EA56ED52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 l="-7258" t="-3406" r="34613" b="51791"/>
          <a:stretch/>
        </p:blipFill>
        <p:spPr>
          <a:xfrm>
            <a:off x="6941127" y="3127241"/>
            <a:ext cx="5250874" cy="373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6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441"/>
            <a:ext cx="10515600" cy="590931"/>
          </a:xfrm>
        </p:spPr>
        <p:txBody>
          <a:bodyPr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31B0-28F2-644B-B60F-5B107AE5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835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D11CD5-8A50-DE45-942D-56FF4383B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8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441"/>
            <a:ext cx="10515600" cy="590931"/>
          </a:xfrm>
        </p:spPr>
        <p:txBody>
          <a:bodyPr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31B0-28F2-644B-B60F-5B107AE5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5363"/>
            <a:ext cx="10515600" cy="3411985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F45BB22-F783-B141-BA67-D7C306E9F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96077"/>
            <a:ext cx="10515600" cy="397032"/>
          </a:xfrm>
        </p:spPr>
        <p:txBody>
          <a:bodyPr>
            <a:sp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55259CD-ACFB-0B4A-8E44-ED7F3F9A7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441"/>
            <a:ext cx="10515600" cy="590931"/>
          </a:xfrm>
        </p:spPr>
        <p:txBody>
          <a:bodyPr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31B0-28F2-644B-B60F-5B107AE5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11455" cy="4117975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CCF98B-756C-6C44-A86C-37727E61DB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42345" y="1825625"/>
            <a:ext cx="5011455" cy="4117975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95BD25E-B622-1645-AEA9-31ABB04F5A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2441"/>
            <a:ext cx="10515600" cy="590931"/>
          </a:xfrm>
        </p:spPr>
        <p:txBody>
          <a:bodyPr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31B0-28F2-644B-B60F-5B107AE5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65532"/>
            <a:ext cx="5011455" cy="3305683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CCF98B-756C-6C44-A86C-37727E61DB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42345" y="2565532"/>
            <a:ext cx="5011455" cy="3305683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CD8CE27-549D-0740-9897-DBF6E7F90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02296"/>
            <a:ext cx="5011454" cy="397032"/>
          </a:xfrm>
        </p:spPr>
        <p:txBody>
          <a:bodyPr wrap="square">
            <a:sp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SUBTITLE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7D578AA-0928-B749-9FF1-68D1AEC6CB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2346" y="2002296"/>
            <a:ext cx="5011454" cy="397032"/>
          </a:xfrm>
        </p:spPr>
        <p:txBody>
          <a:bodyPr wrap="square">
            <a:sp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7BBC07E-1C6C-C244-9656-ED878A8383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0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2AFFB4-EAE1-3949-AA1E-C937363FED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34198" y="0"/>
            <a:ext cx="5257802" cy="6788149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3142"/>
            <a:ext cx="5257800" cy="1089529"/>
          </a:xfrm>
        </p:spPr>
        <p:txBody>
          <a:bodyPr wrap="square"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F8CDB9-D399-9F43-83BD-DBF9ED74A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91638"/>
            <a:ext cx="5257801" cy="3951962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65484C9-8050-8F43-AC29-B9B33AB90C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3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F106D744-2D20-4447-9643-7A34621DD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5DF65-F8DB-344F-9CC9-53E3AF1437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50428" y="175021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D8BD6-B475-3443-A817-6C0369776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0428" y="218709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2A88361-0D65-6145-BF84-68EAA12B572A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39788" y="175021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ADEF549-8EEE-9649-A750-30A5A0F6068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150428" y="311165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A55D6D4-6549-4842-9935-081D6473612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2150428" y="354853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FD00D602-6CBC-7F42-8CAD-1FC232864C7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39788" y="311165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98EBD9F-6D1B-2649-BD97-07A5085B1B70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150428" y="445277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9544451-489C-744D-B3E4-3335B5E84ECC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2150428" y="488965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657DC789-1172-4E42-A2EE-BDFA376D458D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839788" y="445277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EB76FB3-F1D7-8E45-BAFE-3F9F744B177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670800" y="175021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D840B6B0-50FC-9145-AC75-BD3C0D5AB388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7670800" y="218709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3210EF5C-FC85-8B47-8A1F-848787059C5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360160" y="175021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B49A8C7-47A7-094E-B39A-3C8F3E387FD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670800" y="311165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7A3C3ED7-70BB-AF40-ABC5-750275A6580C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7670800" y="354853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2E75779-73BD-5844-9DEC-519C90C7878A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6360160" y="311165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447ADA5-4E4D-D444-83A5-E5EFDE6D34C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7670800" y="4452771"/>
            <a:ext cx="3681412" cy="396240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47AE21EB-CD9F-4D42-A1C6-0B9815B2514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670800" y="4889651"/>
            <a:ext cx="3681412" cy="72488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C854DD1-8186-A54F-AFBF-5D565645590E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6360160" y="4452771"/>
            <a:ext cx="1121092" cy="116176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599ACB90-FE42-3C41-AB92-A60B0607560B}"/>
              </a:ext>
            </a:extLst>
          </p:cNvPr>
          <p:cNvSpPr txBox="1">
            <a:spLocks/>
          </p:cNvSpPr>
          <p:nvPr userDrawn="1"/>
        </p:nvSpPr>
        <p:spPr>
          <a:xfrm>
            <a:off x="838200" y="732441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867163-DC48-0D49-8661-88C860F5D9C3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84953D-5CE6-D749-A568-25C33176C608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EE20454-E5F9-4D48-8580-C752968C7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6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_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D4564F-FD10-9B4F-A5B4-DB256118468A}"/>
              </a:ext>
            </a:extLst>
          </p:cNvPr>
          <p:cNvSpPr/>
          <p:nvPr userDrawn="1"/>
        </p:nvSpPr>
        <p:spPr>
          <a:xfrm>
            <a:off x="6934196" y="0"/>
            <a:ext cx="525780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outdoor object, web, night sky&#10;&#10;Description automatically generated">
            <a:extLst>
              <a:ext uri="{FF2B5EF4-FFF2-40B4-BE49-F238E27FC236}">
                <a16:creationId xmlns:a16="http://schemas.microsoft.com/office/drawing/2014/main" id="{F6213B27-3B50-FCC9-0662-88CE12787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875"/>
          <a:stretch/>
        </p:blipFill>
        <p:spPr>
          <a:xfrm>
            <a:off x="6934200" y="14114"/>
            <a:ext cx="5257800" cy="68580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436DBCC-6A16-504D-A6A7-2380E97A2A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</a:blip>
          <a:srcRect l="-22483" t="-1615" r="34613" b="50000"/>
          <a:stretch/>
        </p:blipFill>
        <p:spPr>
          <a:xfrm>
            <a:off x="7652085" y="4191290"/>
            <a:ext cx="4539916" cy="26667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C1226-FE99-5147-B14C-53727C933D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10723" y="2453108"/>
            <a:ext cx="2063634" cy="1071880"/>
          </a:xfrm>
        </p:spPr>
        <p:txBody>
          <a:bodyPr anchor="ctr">
            <a:noAutofit/>
          </a:bodyPr>
          <a:lstStyle>
            <a:lvl1pPr marL="0" indent="0" algn="ctr">
              <a:buNone/>
              <a:defRPr sz="5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BBA6785-6A80-C64E-A1F6-00C196D156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10723" y="3569438"/>
            <a:ext cx="2063634" cy="594266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4481FFA-2808-CE47-880C-9E11C76347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00103" y="2453108"/>
            <a:ext cx="2063634" cy="1071880"/>
          </a:xfrm>
        </p:spPr>
        <p:txBody>
          <a:bodyPr anchor="ctr">
            <a:noAutofit/>
          </a:bodyPr>
          <a:lstStyle>
            <a:lvl1pPr marL="0" indent="0" algn="ctr">
              <a:buNone/>
              <a:defRPr sz="5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815409C-1542-F847-9105-FA04B062C5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00103" y="3569438"/>
            <a:ext cx="2063634" cy="594266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1C5A8CA-3C03-8143-86BF-26D097F445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10723" y="4439023"/>
            <a:ext cx="2063634" cy="1071880"/>
          </a:xfrm>
        </p:spPr>
        <p:txBody>
          <a:bodyPr anchor="ctr">
            <a:noAutofit/>
          </a:bodyPr>
          <a:lstStyle>
            <a:lvl1pPr marL="0" indent="0" algn="ctr">
              <a:buNone/>
              <a:defRPr sz="5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1EB63A2-82CA-FB49-9D8D-3D26880B118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10723" y="5555353"/>
            <a:ext cx="2063634" cy="594266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4A8271D-E763-F240-804D-3AEADEC551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00103" y="4439023"/>
            <a:ext cx="2063634" cy="1071880"/>
          </a:xfrm>
        </p:spPr>
        <p:txBody>
          <a:bodyPr anchor="ctr">
            <a:noAutofit/>
          </a:bodyPr>
          <a:lstStyle>
            <a:lvl1pPr marL="0" indent="0" algn="ctr">
              <a:buNone/>
              <a:defRPr sz="5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91BB574-902B-6C4B-A21E-B7F9721744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00103" y="5555353"/>
            <a:ext cx="2063634" cy="594266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D8674E9-21F2-794D-8678-C6B1A03DEA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10723" y="1000228"/>
            <a:ext cx="4353014" cy="81148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CF94816-2C67-6E4E-AA09-4E0DF7401C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10723" y="1842238"/>
            <a:ext cx="4353014" cy="41855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BCB2223-FB4C-2943-9BB8-794B2A7A2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3142"/>
            <a:ext cx="5257800" cy="1089529"/>
          </a:xfrm>
        </p:spPr>
        <p:txBody>
          <a:bodyPr wrap="square"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2864164-1D05-A349-99C4-3E9CEC9B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91638"/>
            <a:ext cx="5257801" cy="3951962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093D19-5705-674A-9C15-C49A82FC9693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37A4728-283D-DB44-B5E9-EF4A912CF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879" t="25196" r="11265" b="24059"/>
          <a:stretch/>
        </p:blipFill>
        <p:spPr>
          <a:xfrm>
            <a:off x="898525" y="6239186"/>
            <a:ext cx="1521759" cy="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7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0F319-B418-C64D-A667-1C9B640668DC}"/>
              </a:ext>
            </a:extLst>
          </p:cNvPr>
          <p:cNvSpPr/>
          <p:nvPr userDrawn="1"/>
        </p:nvSpPr>
        <p:spPr>
          <a:xfrm>
            <a:off x="0" y="14114"/>
            <a:ext cx="525780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utdoor object, web, night sky&#10;&#10;Description automatically generated">
            <a:extLst>
              <a:ext uri="{FF2B5EF4-FFF2-40B4-BE49-F238E27FC236}">
                <a16:creationId xmlns:a16="http://schemas.microsoft.com/office/drawing/2014/main" id="{1F5C70C3-FADC-CC96-DDD5-B2DF1F8596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875"/>
          <a:stretch/>
        </p:blipFill>
        <p:spPr>
          <a:xfrm>
            <a:off x="-41624" y="14114"/>
            <a:ext cx="52578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2AFFB4-EAE1-3949-AA1E-C937363FEDC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50276" y="2981520"/>
            <a:ext cx="3516898" cy="584775"/>
          </a:xfrm>
          <a:noFill/>
        </p:spPr>
        <p:txBody>
          <a:bodyPr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21349C-C611-A94A-9CE5-CD85DBF2E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49117" t="-7459" r="-3687" b="55844"/>
          <a:stretch/>
        </p:blipFill>
        <p:spPr>
          <a:xfrm>
            <a:off x="0" y="4410845"/>
            <a:ext cx="2587276" cy="2447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C7194-3D65-114A-A771-F82D677B2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8079" y="483142"/>
            <a:ext cx="5257800" cy="1089529"/>
          </a:xfrm>
        </p:spPr>
        <p:txBody>
          <a:bodyPr wrap="square">
            <a:sp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ADAB2-0BD5-384E-B881-BE35933D05C7}"/>
              </a:ext>
            </a:extLst>
          </p:cNvPr>
          <p:cNvSpPr txBox="1"/>
          <p:nvPr userDrawn="1"/>
        </p:nvSpPr>
        <p:spPr>
          <a:xfrm>
            <a:off x="10569388" y="6311900"/>
            <a:ext cx="784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2212BE-495F-C441-AB7F-8AB2C39453E9}" type="slidenum">
              <a:rPr lang="en-US" sz="900" smtClean="0"/>
              <a:pPr algn="r"/>
              <a:t>‹#›</a:t>
            </a:fld>
            <a:endParaRPr lang="en-US" sz="9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F8CDB9-D399-9F43-83BD-DBF9ED74A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078" y="1991638"/>
            <a:ext cx="5257801" cy="3951962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5BC25-7145-5E4E-AE36-C649580CAC21}"/>
              </a:ext>
            </a:extLst>
          </p:cNvPr>
          <p:cNvSpPr/>
          <p:nvPr userDrawn="1"/>
        </p:nvSpPr>
        <p:spPr>
          <a:xfrm>
            <a:off x="0" y="6788150"/>
            <a:ext cx="12192000" cy="69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67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6" userDrawn="1">
          <p15:clr>
            <a:srgbClr val="FBAE40"/>
          </p15:clr>
        </p15:guide>
        <p15:guide id="2" pos="525" userDrawn="1">
          <p15:clr>
            <a:srgbClr val="FBAE40"/>
          </p15:clr>
        </p15:guide>
        <p15:guide id="3" pos="3843" userDrawn="1">
          <p15:clr>
            <a:srgbClr val="FBAE40"/>
          </p15:clr>
        </p15:guide>
        <p15:guide id="4" pos="43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24B3E-BA38-C746-B7C7-193DD55A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C6791-031F-1442-AFC8-05BED6C7B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0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86" r:id="rId3"/>
    <p:sldLayoutId id="2147483687" r:id="rId4"/>
    <p:sldLayoutId id="2147483688" r:id="rId5"/>
    <p:sldLayoutId id="2147483683" r:id="rId6"/>
    <p:sldLayoutId id="2147483665" r:id="rId7"/>
    <p:sldLayoutId id="2147483668" r:id="rId8"/>
    <p:sldLayoutId id="2147483684" r:id="rId9"/>
    <p:sldLayoutId id="2147483669" r:id="rId10"/>
    <p:sldLayoutId id="2147483672" r:id="rId11"/>
    <p:sldLayoutId id="2147483651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aux Next Medium Italic" panose="020005060000000200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aux Next Regular" panose="02000506000000020003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cto.sharepoint.us/:f:/r/sites/Hackathon/Shared%20Documents/2022%20Hackathon/Project%20Submissions?csf=1&amp;web=1&amp;e=Ci7BtH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projects/0ec8f431-3b27-41a3-a540-98d7f62ca1ad/assets?context=wx" TargetMode="External"/><Relationship Id="rId2" Type="http://schemas.openxmlformats.org/officeDocument/2006/relationships/hyperlink" Target="https://github.com/OctoConsulting/comma-chameleons.g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2A54EC-3D15-EBA5-4A36-99F95045E1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, background pattern&#10;&#10;Description automatically generated">
            <a:extLst>
              <a:ext uri="{FF2B5EF4-FFF2-40B4-BE49-F238E27FC236}">
                <a16:creationId xmlns:a16="http://schemas.microsoft.com/office/drawing/2014/main" id="{A2497E7C-DABD-6C7A-C2D4-AA08F5B52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6F52F1-94B4-5077-EE9B-13321F368AC7}"/>
              </a:ext>
            </a:extLst>
          </p:cNvPr>
          <p:cNvSpPr/>
          <p:nvPr/>
        </p:nvSpPr>
        <p:spPr>
          <a:xfrm>
            <a:off x="0" y="2966492"/>
            <a:ext cx="12192000" cy="1019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B31C30-376D-C73D-B51E-579C1B16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571" y="3205637"/>
            <a:ext cx="6902736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Hackathon 2023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9EE14ED-1E9C-6221-C380-5E4AFD96B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71" y="1295759"/>
            <a:ext cx="2999828" cy="5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CF01-346F-984A-AB40-CF19D671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Create your project submission folder </a:t>
            </a:r>
            <a:r>
              <a:rPr lang="en-US" sz="2000" dirty="0">
                <a:latin typeface="Arial"/>
                <a:cs typeface="Arial"/>
                <a:hlinkClick r:id="rId2"/>
              </a:rPr>
              <a:t>here</a:t>
            </a:r>
            <a:r>
              <a:rPr lang="en-US" sz="2000" dirty="0">
                <a:latin typeface="Arial"/>
                <a:cs typeface="Arial"/>
              </a:rPr>
              <a:t> with your project name </a:t>
            </a:r>
            <a:endParaRPr lang="en-US" sz="2000" dirty="0"/>
          </a:p>
          <a:p>
            <a:r>
              <a:rPr lang="en-US" sz="2000" dirty="0">
                <a:latin typeface="Arial"/>
                <a:cs typeface="Arial"/>
              </a:rPr>
              <a:t>Use this folder to upload your documents &amp; video submission</a:t>
            </a:r>
          </a:p>
          <a:p>
            <a:r>
              <a:rPr lang="en-US" sz="2000" dirty="0">
                <a:latin typeface="Arial"/>
                <a:cs typeface="Arial"/>
              </a:rPr>
              <a:t>Example: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2B6EB2-F77E-0E7E-AD22-BD124C18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80573"/>
            <a:ext cx="7097485" cy="32443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24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/>
              <a:t>Video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CF01-346F-984A-AB40-CF19D671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72"/>
            <a:ext cx="5749030" cy="4735756"/>
          </a:xfrm>
        </p:spPr>
        <p:txBody>
          <a:bodyPr vert="horz" lIns="91440" tIns="45720" rIns="91440" bIns="45720" numCol="1" spcCol="18288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400" b="1" dirty="0">
                <a:latin typeface="Arial"/>
                <a:cs typeface="Arial"/>
              </a:rPr>
              <a:t>Video Rules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Video must be uploaded to your documentation folder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Video must be in </a:t>
            </a:r>
            <a:r>
              <a:rPr lang="en-US" sz="1200" b="1" dirty="0">
                <a:latin typeface="Arial"/>
                <a:cs typeface="Arial"/>
              </a:rPr>
              <a:t>HD (1080) or 4k</a:t>
            </a:r>
            <a:r>
              <a:rPr lang="en-US" sz="1200" dirty="0">
                <a:latin typeface="Arial"/>
                <a:cs typeface="Arial"/>
              </a:rPr>
              <a:t> and shot </a:t>
            </a:r>
            <a:r>
              <a:rPr lang="en-US" sz="1200" b="1" dirty="0">
                <a:latin typeface="Arial"/>
                <a:cs typeface="Arial"/>
              </a:rPr>
              <a:t>horizontally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Video must be no longer than </a:t>
            </a:r>
            <a:r>
              <a:rPr lang="en-US" sz="1200" b="1" dirty="0">
                <a:latin typeface="Arial"/>
                <a:cs typeface="Arial"/>
              </a:rPr>
              <a:t>2 – 6 mins </a:t>
            </a:r>
            <a:r>
              <a:rPr lang="en-US" sz="1200" dirty="0">
                <a:latin typeface="Arial"/>
                <a:cs typeface="Arial"/>
              </a:rPr>
              <a:t>in length and in </a:t>
            </a:r>
            <a:r>
              <a:rPr lang="en-US" sz="1200" b="1" dirty="0">
                <a:latin typeface="Arial"/>
                <a:cs typeface="Arial"/>
              </a:rPr>
              <a:t>mp4 format</a:t>
            </a:r>
            <a:endParaRPr lang="en-US" sz="1200" b="1" dirty="0"/>
          </a:p>
          <a:p>
            <a:pPr lvl="1"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Video naming format (Hack Name_hack2022)</a:t>
            </a:r>
            <a:endParaRPr lang="en-US" sz="1200" b="1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400" b="1" dirty="0">
                <a:latin typeface="Arial"/>
                <a:cs typeface="Arial"/>
              </a:rPr>
              <a:t>Video Outline and Timeline (6 mins max)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200" dirty="0">
                <a:latin typeface="Arial"/>
                <a:cs typeface="Arial"/>
              </a:rPr>
              <a:t>Introduce the team-  &lt;1 min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200" dirty="0">
                <a:latin typeface="Arial"/>
                <a:cs typeface="Arial"/>
              </a:rPr>
              <a:t>Introduce the problem/challenge that you are solving- &lt;1 min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200" dirty="0">
                <a:latin typeface="Arial"/>
                <a:cs typeface="Arial"/>
              </a:rPr>
              <a:t>Demonstrate your solution and tell us how it solves the problem/challenge- &lt;8 min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661AA9-1520-434F-BD12-760BD818CC80}"/>
              </a:ext>
            </a:extLst>
          </p:cNvPr>
          <p:cNvSpPr txBox="1">
            <a:spLocks/>
          </p:cNvSpPr>
          <p:nvPr/>
        </p:nvSpPr>
        <p:spPr>
          <a:xfrm>
            <a:off x="6587230" y="1409072"/>
            <a:ext cx="5081724" cy="4964844"/>
          </a:xfrm>
          <a:prstGeom prst="rect">
            <a:avLst/>
          </a:prstGeom>
        </p:spPr>
        <p:txBody>
          <a:bodyPr vert="horz" lIns="91440" tIns="45720" rIns="91440" bIns="45720" numCol="1" spcCol="18288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b="1">
                <a:latin typeface="Arial"/>
                <a:cs typeface="Arial"/>
              </a:rPr>
              <a:t>Other considerations</a:t>
            </a:r>
          </a:p>
          <a:p>
            <a:pPr lvl="1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Sell your idea! The idea is what holds value.</a:t>
            </a:r>
          </a:p>
          <a:p>
            <a:pPr lvl="1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Why should we invest in your solution?</a:t>
            </a:r>
          </a:p>
          <a:p>
            <a:pPr lvl="1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Your video submission will be judged on </a:t>
            </a:r>
          </a:p>
          <a:p>
            <a:pPr lvl="1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Scalability – Can your hack accommodate expansion without compromising efficiency?</a:t>
            </a:r>
          </a:p>
          <a:p>
            <a:pPr lvl="2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Business Value – Does your hack align with what our customers are asking for?</a:t>
            </a:r>
          </a:p>
          <a:p>
            <a:pPr lvl="2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Innovation – Did you find a new or unique way to use technology to solve an existing problem?</a:t>
            </a:r>
          </a:p>
          <a:p>
            <a:pPr lvl="2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Polish – Was the final submission package professional, organized, and well presented?</a:t>
            </a:r>
          </a:p>
          <a:p>
            <a:pPr lvl="2"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• Wow Factor – Did your hack make a strong, positive impression on the judges? 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6217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3B79-119C-3645-AFF8-DC1F4A02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8546"/>
            <a:ext cx="9286702" cy="1089529"/>
          </a:xfrm>
        </p:spPr>
        <p:txBody>
          <a:bodyPr/>
          <a:lstStyle/>
          <a:p>
            <a:r>
              <a:rPr lang="en-US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264762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F769-E02F-754D-8E6C-76C7F92D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51468"/>
            <a:ext cx="6902736" cy="701731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Comma Chameleons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6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Team Introductions and Pictures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06F735-1B9C-0A61-FA98-01A3128AB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8092" y="5143500"/>
            <a:ext cx="4289854" cy="7779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Dean Chanter                    John Harris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C1BB9-179D-848C-F8A4-F78DD293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157" y="1714500"/>
            <a:ext cx="3429000" cy="3429000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2AC6D9F8-A480-6B5C-A24B-B62C7ECE7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7" r="44611" b="25211"/>
          <a:stretch/>
        </p:blipFill>
        <p:spPr>
          <a:xfrm>
            <a:off x="6794157" y="1995093"/>
            <a:ext cx="1793789" cy="293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BCC149-11B7-6FBA-108C-5407313C2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11" y="2052495"/>
            <a:ext cx="9286702" cy="2585323"/>
          </a:xfrm>
        </p:spPr>
        <p:txBody>
          <a:bodyPr/>
          <a:lstStyle/>
          <a:p>
            <a:r>
              <a:rPr lang="en-US" sz="3600" dirty="0">
                <a:latin typeface="Arial"/>
                <a:cs typeface="Arial"/>
              </a:rPr>
              <a:t>Can the government unlock the value within unstructured text, driving better decision-making and improved public interactions, all while ensuring data integrity?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7848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C60DE6-7EC6-A9DC-ADE7-A55E28D8DCA4}"/>
              </a:ext>
            </a:extLst>
          </p:cNvPr>
          <p:cNvSpPr txBox="1"/>
          <p:nvPr/>
        </p:nvSpPr>
        <p:spPr>
          <a:xfrm>
            <a:off x="722586" y="2334821"/>
            <a:ext cx="51632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Diversity: </a:t>
            </a:r>
            <a:r>
              <a:rPr lang="en-US" dirty="0"/>
              <a:t>The government manages vast datasets from varied sources, and mixed-formats with little to no standardization complicating data navigation. Valuable insights often buried within the volume and complexity.</a:t>
            </a:r>
          </a:p>
          <a:p>
            <a:endParaRPr lang="en-US" dirty="0"/>
          </a:p>
          <a:p>
            <a:r>
              <a:rPr lang="en-US" b="1" dirty="0"/>
              <a:t>Access Challenges: </a:t>
            </a:r>
            <a:r>
              <a:rPr lang="en-US" dirty="0"/>
              <a:t>Timely retrieval of the most relevant data needs to be improved while ensuring data security access is still paramount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04293BA-EAF8-E0CD-6B51-01AD4C5F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323"/>
            <a:ext cx="10515600" cy="590931"/>
          </a:xfrm>
        </p:spPr>
        <p:txBody>
          <a:bodyPr/>
          <a:lstStyle/>
          <a:p>
            <a:r>
              <a:rPr lang="en-US" dirty="0"/>
              <a:t>The Challenge: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C5575F-9808-6EAD-994C-F021BCFF8D60}"/>
              </a:ext>
            </a:extLst>
          </p:cNvPr>
          <p:cNvSpPr txBox="1"/>
          <p:nvPr/>
        </p:nvSpPr>
        <p:spPr>
          <a:xfrm>
            <a:off x="6211614" y="2334821"/>
            <a:ext cx="54233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Public Interface Demands: </a:t>
            </a:r>
            <a:r>
              <a:rPr lang="en-US" dirty="0"/>
              <a:t>Achieving accuracy and consistency during public interactions is</a:t>
            </a:r>
            <a:r>
              <a:rPr lang="en-US" b="0" i="0" dirty="0">
                <a:effectLst/>
                <a:latin typeface="Söhne"/>
              </a:rPr>
              <a:t> foundational to building trust, ensuring efficiency, adhering to legal mandates, safeguarding the public, and managing reputation.</a:t>
            </a:r>
          </a:p>
          <a:p>
            <a:endParaRPr lang="en-US" dirty="0"/>
          </a:p>
          <a:p>
            <a:r>
              <a:rPr lang="en-US" b="1" dirty="0"/>
              <a:t>Manual Analysis Limits</a:t>
            </a:r>
            <a:r>
              <a:rPr lang="en-US" dirty="0"/>
              <a:t>: Traditional manual methods are costly, time-consuming, have inconsistent results, and are subject to human error and need more adaptability to rapid changes. </a:t>
            </a:r>
          </a:p>
        </p:txBody>
      </p:sp>
    </p:spTree>
    <p:extLst>
      <p:ext uri="{BB962C8B-B14F-4D97-AF65-F5344CB8AC3E}">
        <p14:creationId xmlns:p14="http://schemas.microsoft.com/office/powerpoint/2010/main" val="105570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195E093-22F4-1F24-5AAA-F89596D3C4CF}"/>
              </a:ext>
            </a:extLst>
          </p:cNvPr>
          <p:cNvSpPr txBox="1"/>
          <p:nvPr/>
        </p:nvSpPr>
        <p:spPr>
          <a:xfrm>
            <a:off x="476907" y="2066360"/>
            <a:ext cx="11238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Efficient Data Management</a:t>
            </a:r>
            <a:r>
              <a:rPr lang="en-US" b="0" i="0" dirty="0">
                <a:effectLst/>
                <a:latin typeface="Söhne"/>
              </a:rPr>
              <a:t>: RAG swiftly navigates vast datasets, bringing forward the most pertinent information</a:t>
            </a:r>
            <a:r>
              <a:rPr lang="en-US" dirty="0">
                <a:latin typeface="Söhne"/>
              </a:rPr>
              <a:t> for a vast array of applications such as regulation summarization, public communications, or fraud detection. </a:t>
            </a:r>
            <a:endParaRPr lang="en-US" b="0" i="0" dirty="0">
              <a:effectLst/>
              <a:latin typeface="Söhne"/>
            </a:endParaRP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Elevated Public Services</a:t>
            </a:r>
            <a:r>
              <a:rPr lang="en-US" b="0" i="0" dirty="0">
                <a:effectLst/>
                <a:latin typeface="Söhne"/>
              </a:rPr>
              <a:t>: RAG meets public queries with accurate, context-sensitive responses, enhancing user satisfaction </a:t>
            </a:r>
            <a:r>
              <a:rPr lang="en-US" dirty="0">
                <a:latin typeface="Söhne"/>
              </a:rPr>
              <a:t>using natural language. </a:t>
            </a:r>
            <a:endParaRPr lang="en-US" b="0" i="0" dirty="0">
              <a:effectLst/>
              <a:latin typeface="Söhne"/>
            </a:endParaRP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Assured Consistency</a:t>
            </a:r>
            <a:r>
              <a:rPr lang="en-US" b="0" i="0" dirty="0">
                <a:effectLst/>
                <a:latin typeface="Söhne"/>
              </a:rPr>
              <a:t>: Automation ensures fewer errors and consistent quality in information dissemination.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Cost Benefits</a:t>
            </a:r>
            <a:r>
              <a:rPr lang="en-US" b="0" i="0" dirty="0">
                <a:effectLst/>
                <a:latin typeface="Söhne"/>
              </a:rPr>
              <a:t>: While there's initial investment, RAG can offer significant long-term operational savings.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Adaptable Framework</a:t>
            </a:r>
            <a:r>
              <a:rPr lang="en-US" b="0" i="0" dirty="0">
                <a:effectLst/>
                <a:latin typeface="Söhne"/>
              </a:rPr>
              <a:t>: RAG models can be updated as policies evolve or new data surfaces, ensuring up-to-date responses.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Enhanced Data Containment</a:t>
            </a:r>
            <a:r>
              <a:rPr lang="en-US" b="0" i="0" dirty="0">
                <a:effectLst/>
                <a:latin typeface="Söhne"/>
              </a:rPr>
              <a:t>: Bring your own data and LLM Integrated systems reduce data fragmentation while bolstering security measures and unauthorized access.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04293BA-EAF8-E0CD-6B51-01AD4C5F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323"/>
            <a:ext cx="10515600" cy="590931"/>
          </a:xfrm>
        </p:spPr>
        <p:txBody>
          <a:bodyPr/>
          <a:lstStyle/>
          <a:p>
            <a:r>
              <a:rPr lang="en-US" dirty="0">
                <a:latin typeface="Söhne"/>
              </a:rPr>
              <a:t>T</a:t>
            </a:r>
            <a:r>
              <a:rPr lang="en-US" b="1" i="0" dirty="0">
                <a:effectLst/>
                <a:latin typeface="Söhne"/>
              </a:rPr>
              <a:t>he Solution: RAG Models for Text Summarization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A755C-5BF0-1755-465D-27DB45192B41}"/>
              </a:ext>
            </a:extLst>
          </p:cNvPr>
          <p:cNvSpPr txBox="1"/>
          <p:nvPr/>
        </p:nvSpPr>
        <p:spPr>
          <a:xfrm>
            <a:off x="476907" y="1312630"/>
            <a:ext cx="11238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RAG Defined</a:t>
            </a:r>
            <a:r>
              <a:rPr lang="en-US" b="0" i="0" dirty="0">
                <a:effectLst/>
                <a:latin typeface="Söhne"/>
              </a:rPr>
              <a:t>: Retrieval-augmented generation seamlessly merges efficient data retrieval with advanced text-generative capabilities.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1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8CF01-346F-984A-AB40-CF19D671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835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000" dirty="0"/>
              <a:t>GitHub Repo</a:t>
            </a:r>
          </a:p>
          <a:p>
            <a:pPr lvl="1"/>
            <a:r>
              <a:rPr lang="en-US" sz="2000" dirty="0">
                <a:hlinkClick r:id="rId2"/>
              </a:rPr>
              <a:t>https://github.com/OctoConsulting/comma-chameleons.git</a:t>
            </a:r>
            <a:endParaRPr lang="en-US" sz="2000" dirty="0"/>
          </a:p>
          <a:p>
            <a:pPr lvl="1"/>
            <a:r>
              <a:rPr lang="en-US" sz="2000" dirty="0"/>
              <a:t>All Final Code is in the Main Branch but requires GPUs to run encoding so either need a ”private GPU” or </a:t>
            </a:r>
            <a:r>
              <a:rPr lang="en-US" sz="2000" dirty="0" err="1"/>
              <a:t>WatsonX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 err="1"/>
              <a:t>WatsonX</a:t>
            </a:r>
            <a:r>
              <a:rPr lang="en-US" sz="2000" dirty="0"/>
              <a:t> Project</a:t>
            </a:r>
          </a:p>
          <a:p>
            <a:pPr lvl="1"/>
            <a:r>
              <a:rPr lang="en-US" sz="2000" dirty="0">
                <a:hlinkClick r:id="rId3"/>
              </a:rPr>
              <a:t>https://dataplatform.cloud.ibm.com/projects/0ec8f431-3b27-41a3-a540-98d7f62ca1ad/assets?context=wx</a:t>
            </a:r>
            <a:endParaRPr lang="en-US" sz="2000" dirty="0"/>
          </a:p>
          <a:p>
            <a:pPr lvl="1"/>
            <a:r>
              <a:rPr lang="en-US" sz="2000" dirty="0" err="1"/>
              <a:t>Test_Rag</a:t>
            </a:r>
            <a:r>
              <a:rPr lang="en-US" sz="2000" dirty="0"/>
              <a:t> Notebook Shows E2E rag</a:t>
            </a:r>
          </a:p>
          <a:p>
            <a:endParaRPr lang="en-US" sz="2000" dirty="0"/>
          </a:p>
          <a:p>
            <a:r>
              <a:rPr lang="en-US" sz="2000" dirty="0"/>
              <a:t>Collab Notebook To demo the Front End 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colab.research.google.com</a:t>
            </a:r>
            <a:r>
              <a:rPr lang="en-US" sz="2000" dirty="0"/>
              <a:t>/drive/1e4hayOjN1oGNK6lLdPpPIOqB36rdnGXP?usp=sharing</a:t>
            </a:r>
          </a:p>
        </p:txBody>
      </p:sp>
    </p:spTree>
    <p:extLst>
      <p:ext uri="{BB962C8B-B14F-4D97-AF65-F5344CB8AC3E}">
        <p14:creationId xmlns:p14="http://schemas.microsoft.com/office/powerpoint/2010/main" val="225224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 dirty="0"/>
              <a:t>RAG Architecture Diagram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4819507-A90C-E776-BDD4-34F01B9C2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4" t="44154"/>
          <a:stretch/>
        </p:blipFill>
        <p:spPr bwMode="auto">
          <a:xfrm>
            <a:off x="6190735" y="2323070"/>
            <a:ext cx="2158314" cy="12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99B102F-A521-0BD8-8578-2803CE110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80"/>
          <a:stretch/>
        </p:blipFill>
        <p:spPr bwMode="auto">
          <a:xfrm>
            <a:off x="470179" y="1393697"/>
            <a:ext cx="5820032" cy="238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DE1D4EB-214B-0385-C786-8E61D462F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46" b="73900"/>
          <a:stretch/>
        </p:blipFill>
        <p:spPr bwMode="auto">
          <a:xfrm>
            <a:off x="5855044" y="1442072"/>
            <a:ext cx="3004751" cy="59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2AF83C5-B795-C6DA-CF96-D4252D734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7"/>
          <a:stretch/>
        </p:blipFill>
        <p:spPr bwMode="auto">
          <a:xfrm>
            <a:off x="1496627" y="3823107"/>
            <a:ext cx="3378714" cy="220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551BDA50-F4FF-CED2-8445-A98965E9674C}"/>
              </a:ext>
            </a:extLst>
          </p:cNvPr>
          <p:cNvSpPr/>
          <p:nvPr/>
        </p:nvSpPr>
        <p:spPr>
          <a:xfrm rot="10800000">
            <a:off x="4875341" y="3949904"/>
            <a:ext cx="441435" cy="651641"/>
          </a:xfrm>
          <a:prstGeom prst="downArrow">
            <a:avLst/>
          </a:prstGeom>
          <a:solidFill>
            <a:srgbClr val="6668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21E63A1-0E03-F017-851F-C91D532BD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8" r="74"/>
          <a:stretch/>
        </p:blipFill>
        <p:spPr bwMode="auto">
          <a:xfrm>
            <a:off x="8550237" y="1442072"/>
            <a:ext cx="2761843" cy="238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stuff_diagram">
            <a:extLst>
              <a:ext uri="{FF2B5EF4-FFF2-40B4-BE49-F238E27FC236}">
                <a16:creationId xmlns:a16="http://schemas.microsoft.com/office/drawing/2014/main" id="{BECA2676-A5A0-48E4-CC8C-124B9AA9B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t="9888" r="60546" b="76327"/>
          <a:stretch/>
        </p:blipFill>
        <p:spPr bwMode="auto">
          <a:xfrm>
            <a:off x="8859795" y="1948473"/>
            <a:ext cx="1771422" cy="40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tuff_diagram">
            <a:extLst>
              <a:ext uri="{FF2B5EF4-FFF2-40B4-BE49-F238E27FC236}">
                <a16:creationId xmlns:a16="http://schemas.microsoft.com/office/drawing/2014/main" id="{8975066D-1B98-3D1A-30BF-311A36DE9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4" t="31323" r="49883" b="32855"/>
          <a:stretch/>
        </p:blipFill>
        <p:spPr bwMode="auto">
          <a:xfrm>
            <a:off x="8866959" y="2405103"/>
            <a:ext cx="677509" cy="7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D7A5A4-88A0-B68A-0DC0-2872D8EBFCCC}"/>
              </a:ext>
            </a:extLst>
          </p:cNvPr>
          <p:cNvCxnSpPr>
            <a:cxnSpLocks/>
          </p:cNvCxnSpPr>
          <p:nvPr/>
        </p:nvCxnSpPr>
        <p:spPr>
          <a:xfrm>
            <a:off x="1958865" y="5160579"/>
            <a:ext cx="0" cy="104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D4F0FD-285C-A618-A253-2A593C550A41}"/>
              </a:ext>
            </a:extLst>
          </p:cNvPr>
          <p:cNvCxnSpPr>
            <a:cxnSpLocks/>
          </p:cNvCxnSpPr>
          <p:nvPr/>
        </p:nvCxnSpPr>
        <p:spPr>
          <a:xfrm>
            <a:off x="1958865" y="6204142"/>
            <a:ext cx="6538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62D4DC-E7A4-35DF-FF79-65D3B1EE601D}"/>
              </a:ext>
            </a:extLst>
          </p:cNvPr>
          <p:cNvCxnSpPr>
            <a:cxnSpLocks/>
          </p:cNvCxnSpPr>
          <p:nvPr/>
        </p:nvCxnSpPr>
        <p:spPr>
          <a:xfrm flipV="1">
            <a:off x="6676172" y="3174124"/>
            <a:ext cx="29428" cy="303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E0FFBA-904D-DB31-E246-4865BFBB85F2}"/>
              </a:ext>
            </a:extLst>
          </p:cNvPr>
          <p:cNvCxnSpPr>
            <a:cxnSpLocks/>
          </p:cNvCxnSpPr>
          <p:nvPr/>
        </p:nvCxnSpPr>
        <p:spPr>
          <a:xfrm flipV="1">
            <a:off x="8443784" y="3048000"/>
            <a:ext cx="106453" cy="3077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Left Brain with solid fill">
            <a:extLst>
              <a:ext uri="{FF2B5EF4-FFF2-40B4-BE49-F238E27FC236}">
                <a16:creationId xmlns:a16="http://schemas.microsoft.com/office/drawing/2014/main" id="{BB1BCD99-27E7-2B9C-167A-EC4D9C885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9129" y="3774733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7A8CDD9-F1E6-D67F-2CDB-5732690DE2B5}"/>
              </a:ext>
            </a:extLst>
          </p:cNvPr>
          <p:cNvSpPr txBox="1"/>
          <p:nvPr/>
        </p:nvSpPr>
        <p:spPr>
          <a:xfrm>
            <a:off x="6294731" y="4613903"/>
            <a:ext cx="963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Embedding Model</a:t>
            </a:r>
          </a:p>
        </p:txBody>
      </p:sp>
      <p:pic>
        <p:nvPicPr>
          <p:cNvPr id="36" name="Graphic 35" descr="Left Brain with solid fill">
            <a:extLst>
              <a:ext uri="{FF2B5EF4-FFF2-40B4-BE49-F238E27FC236}">
                <a16:creationId xmlns:a16="http://schemas.microsoft.com/office/drawing/2014/main" id="{87DD1FEC-C9B7-ED44-E7F4-D73058F19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3686" y="1758653"/>
            <a:ext cx="449721" cy="4497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C273C4E-F8B0-C10B-9309-E954D4DA566C}"/>
              </a:ext>
            </a:extLst>
          </p:cNvPr>
          <p:cNvSpPr txBox="1"/>
          <p:nvPr/>
        </p:nvSpPr>
        <p:spPr>
          <a:xfrm>
            <a:off x="3699851" y="2196149"/>
            <a:ext cx="9339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312333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3577-04FA-7948-A78F-7A254A89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441"/>
            <a:ext cx="10515600" cy="590931"/>
          </a:xfrm>
        </p:spPr>
        <p:txBody>
          <a:bodyPr/>
          <a:lstStyle/>
          <a:p>
            <a:r>
              <a:rPr lang="en-US">
                <a:latin typeface="Century Gothic"/>
              </a:rPr>
              <a:t>Tools &amp; Technologies Used</a:t>
            </a:r>
          </a:p>
        </p:txBody>
      </p:sp>
      <p:pic>
        <p:nvPicPr>
          <p:cNvPr id="4100" name="Picture 4" descr="IBM's Watsonx Platform Set to Revolutionize Enterprise AI">
            <a:extLst>
              <a:ext uri="{FF2B5EF4-FFF2-40B4-BE49-F238E27FC236}">
                <a16:creationId xmlns:a16="http://schemas.microsoft.com/office/drawing/2014/main" id="{290F0105-E9F8-5184-19C6-DE65BE5804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961807"/>
            <a:ext cx="3238963" cy="16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radio (@Gradio) / X">
            <a:extLst>
              <a:ext uri="{FF2B5EF4-FFF2-40B4-BE49-F238E27FC236}">
                <a16:creationId xmlns:a16="http://schemas.microsoft.com/office/drawing/2014/main" id="{5B29D31B-B30B-0158-8637-4FFF640E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1609296" cy="16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nleashing the Power of Large Language Models: A Guide to LangChain | by  Yitzchak Siegel-Bareket | Medium">
            <a:extLst>
              <a:ext uri="{FF2B5EF4-FFF2-40B4-BE49-F238E27FC236}">
                <a16:creationId xmlns:a16="http://schemas.microsoft.com/office/drawing/2014/main" id="{55F9C760-8E59-F287-FFD4-E4234303E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2" t="31613" r="12386" b="30711"/>
          <a:stretch/>
        </p:blipFill>
        <p:spPr bwMode="auto">
          <a:xfrm>
            <a:off x="6490334" y="2386520"/>
            <a:ext cx="3177923" cy="84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rand assets - Hugging Face">
            <a:extLst>
              <a:ext uri="{FF2B5EF4-FFF2-40B4-BE49-F238E27FC236}">
                <a16:creationId xmlns:a16="http://schemas.microsoft.com/office/drawing/2014/main" id="{F3C7C4F3-2B9C-1C76-A5B1-4844F654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29" y="4209538"/>
            <a:ext cx="3448234" cy="1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ombat-happy Meta CEO Aims for Responsible and Safe AI with New Llama 2  Model">
            <a:extLst>
              <a:ext uri="{FF2B5EF4-FFF2-40B4-BE49-F238E27FC236}">
                <a16:creationId xmlns:a16="http://schemas.microsoft.com/office/drawing/2014/main" id="{3D04969F-1ECE-EAD3-14AC-52DBA021F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t="22201" r="16381" b="25272"/>
          <a:stretch/>
        </p:blipFill>
        <p:spPr bwMode="auto">
          <a:xfrm>
            <a:off x="4878859" y="3920609"/>
            <a:ext cx="2434281" cy="120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D962CD92-9829-638C-6E5C-852CE3937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178" y="3830065"/>
            <a:ext cx="3727622" cy="123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uardrails: The Solution to Hallucinations and Profanity in Large Language  Models | by Shaelander Chauhan | Aug, 2023 | Medium">
            <a:extLst>
              <a:ext uri="{FF2B5EF4-FFF2-40B4-BE49-F238E27FC236}">
                <a16:creationId xmlns:a16="http://schemas.microsoft.com/office/drawing/2014/main" id="{CDB4E6B2-3133-D223-3736-55D1E1FB3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392" y="2386521"/>
            <a:ext cx="1290127" cy="72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17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A286B"/>
      </a:dk1>
      <a:lt1>
        <a:srgbClr val="FFFFFF"/>
      </a:lt1>
      <a:dk2>
        <a:srgbClr val="F7931E"/>
      </a:dk2>
      <a:lt2>
        <a:srgbClr val="231F20"/>
      </a:lt2>
      <a:accent1>
        <a:srgbClr val="F7931E"/>
      </a:accent1>
      <a:accent2>
        <a:srgbClr val="2A286B"/>
      </a:accent2>
      <a:accent3>
        <a:srgbClr val="F15924"/>
      </a:accent3>
      <a:accent4>
        <a:srgbClr val="FBB03B"/>
      </a:accent4>
      <a:accent5>
        <a:srgbClr val="4B657E"/>
      </a:accent5>
      <a:accent6>
        <a:srgbClr val="589DD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ED40B78255CF46B87761A4F41F25B8" ma:contentTypeVersion="17" ma:contentTypeDescription="Create a new document." ma:contentTypeScope="" ma:versionID="84ba028db528457de42753afdedfe045">
  <xsd:schema xmlns:xsd="http://www.w3.org/2001/XMLSchema" xmlns:xs="http://www.w3.org/2001/XMLSchema" xmlns:p="http://schemas.microsoft.com/office/2006/metadata/properties" xmlns:ns1="http://schemas.microsoft.com/sharepoint/v3" xmlns:ns2="443e74b8-fcc6-4962-9184-25b8687f3113" xmlns:ns3="24ea3f57-9397-4d47-8003-b0fd957945ce" targetNamespace="http://schemas.microsoft.com/office/2006/metadata/properties" ma:root="true" ma:fieldsID="62b6a45861e3541d7443c07d9ebd8927" ns1:_="" ns2:_="" ns3:_="">
    <xsd:import namespace="http://schemas.microsoft.com/sharepoint/v3"/>
    <xsd:import namespace="443e74b8-fcc6-4962-9184-25b8687f3113"/>
    <xsd:import namespace="24ea3f57-9397-4d47-8003-b0fd957945c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3e74b8-fcc6-4962-9184-25b8687f311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65264536-235a-4c95-92fc-1419f30029d2}" ma:internalName="TaxCatchAll" ma:showField="CatchAllData" ma:web="443e74b8-fcc6-4962-9184-25b8687f31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a3f57-9397-4d47-8003-b0fd957945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73cc52-1df2-4081-8b5d-45682b7d68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43e74b8-fcc6-4962-9184-25b8687f3113">
      <UserInfo>
        <DisplayName>Hackathon Visitors</DisplayName>
        <AccountId>4</AccountId>
        <AccountType/>
      </UserInfo>
      <UserInfo>
        <DisplayName>Brandon Broadfoot</DisplayName>
        <AccountId>15</AccountId>
        <AccountType/>
      </UserInfo>
    </SharedWithUsers>
    <TaxCatchAll xmlns="443e74b8-fcc6-4962-9184-25b8687f3113" xsi:nil="true"/>
    <lcf76f155ced4ddcb4097134ff3c332f xmlns="24ea3f57-9397-4d47-8003-b0fd957945ce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EB4C5E-7154-40E0-95A3-AD6290AA53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3e74b8-fcc6-4962-9184-25b8687f3113"/>
    <ds:schemaRef ds:uri="24ea3f57-9397-4d47-8003-b0fd957945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D7567B-0C25-4E51-8EA2-D2B287B78185}">
  <ds:schemaRefs>
    <ds:schemaRef ds:uri="24ea3f57-9397-4d47-8003-b0fd957945ce"/>
    <ds:schemaRef ds:uri="443e74b8-fcc6-4962-9184-25b8687f31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E606F483-7940-4658-97E4-AB297BD7D2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14569</TotalTime>
  <Words>638</Words>
  <Application>Microsoft Macintosh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Aaux Next Medium Italic</vt:lpstr>
      <vt:lpstr>Aaux Next Regular</vt:lpstr>
      <vt:lpstr>Arial</vt:lpstr>
      <vt:lpstr>Calibri</vt:lpstr>
      <vt:lpstr>Century Gothic</vt:lpstr>
      <vt:lpstr>Söhne</vt:lpstr>
      <vt:lpstr>Office Theme</vt:lpstr>
      <vt:lpstr>Hackathon 2023</vt:lpstr>
      <vt:lpstr>Comma Chameleons</vt:lpstr>
      <vt:lpstr>Team Introductions and Pictures</vt:lpstr>
      <vt:lpstr>Can the government unlock the value within unstructured text, driving better decision-making and improved public interactions, all while ensuring data integrity?</vt:lpstr>
      <vt:lpstr>The Challenge:</vt:lpstr>
      <vt:lpstr>The Solution: RAG Models for Text Summarization</vt:lpstr>
      <vt:lpstr>Source Code</vt:lpstr>
      <vt:lpstr>RAG Architecture Diagram</vt:lpstr>
      <vt:lpstr>Tools &amp; Technologies Used</vt:lpstr>
      <vt:lpstr>Documentation</vt:lpstr>
      <vt:lpstr>Video Submission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Bondarenko</dc:creator>
  <cp:lastModifiedBy>Dean Chanter</cp:lastModifiedBy>
  <cp:revision>14</cp:revision>
  <dcterms:created xsi:type="dcterms:W3CDTF">2021-04-14T16:39:48Z</dcterms:created>
  <dcterms:modified xsi:type="dcterms:W3CDTF">2023-10-06T22:00:03Z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0x010100DCED40B78255CF46B87761A4F41F25B8</vt:lpwstr>
  </property>
  <property fmtid="{D5CDD505-2E9C-101B-9397-08002B2CF9AE}" pid="3" name="MediaServiceImageTags">
    <vt:lpwstr/>
  </property>
  <property fmtid="{D5CDD505-2E9C-101B-9397-08002B2CF9AE}" pid="4" name="MSIP_Label_5f08c841-2b40-4b7b-bb98-5d2515cd9350_Enabled">
    <vt:lpwstr>true</vt:lpwstr>
  </property>
  <property fmtid="{D5CDD505-2E9C-101B-9397-08002B2CF9AE}" pid="5" name="MSIP_Label_5f08c841-2b40-4b7b-bb98-5d2515cd9350_SetDate">
    <vt:lpwstr>2022-04-06T14:27:38Z</vt:lpwstr>
  </property>
  <property fmtid="{D5CDD505-2E9C-101B-9397-08002B2CF9AE}" pid="6" name="MSIP_Label_5f08c841-2b40-4b7b-bb98-5d2515cd9350_Method">
    <vt:lpwstr>Standard</vt:lpwstr>
  </property>
  <property fmtid="{D5CDD505-2E9C-101B-9397-08002B2CF9AE}" pid="7" name="MSIP_Label_5f08c841-2b40-4b7b-bb98-5d2515cd9350_Name">
    <vt:lpwstr>Uncontrolled</vt:lpwstr>
  </property>
  <property fmtid="{D5CDD505-2E9C-101B-9397-08002B2CF9AE}" pid="8" name="MSIP_Label_5f08c841-2b40-4b7b-bb98-5d2515cd9350_SiteId">
    <vt:lpwstr>fd88ebfa-a896-461c-92df-64d031ea9a37</vt:lpwstr>
  </property>
  <property fmtid="{D5CDD505-2E9C-101B-9397-08002B2CF9AE}" pid="9" name="MSIP_Label_5f08c841-2b40-4b7b-bb98-5d2515cd9350_ActionId">
    <vt:lpwstr>2218ba54-9da7-48ac-a2b4-9367d3bc6df2</vt:lpwstr>
  </property>
  <property fmtid="{D5CDD505-2E9C-101B-9397-08002B2CF9AE}" pid="10" name="MSIP_Label_5f08c841-2b40-4b7b-bb98-5d2515cd9350_ContentBits">
    <vt:lpwstr>0</vt:lpwstr>
  </property>
  <property fmtid="{D5CDD505-2E9C-101B-9397-08002B2CF9AE}" pid="11" name="_ExtendedDescription">
    <vt:lpwstr/>
  </property>
  <property fmtid="{D5CDD505-2E9C-101B-9397-08002B2CF9AE}" pid="12" name="MSIP_Label_7247da0c-ddb4-4bf7-b0cc-cbfbc16039fd_Enabled">
    <vt:lpwstr>true</vt:lpwstr>
  </property>
  <property fmtid="{D5CDD505-2E9C-101B-9397-08002B2CF9AE}" pid="13" name="MSIP_Label_7247da0c-ddb4-4bf7-b0cc-cbfbc16039fd_SetDate">
    <vt:lpwstr>2022-08-26T12:36:47Z</vt:lpwstr>
  </property>
  <property fmtid="{D5CDD505-2E9C-101B-9397-08002B2CF9AE}" pid="14" name="MSIP_Label_7247da0c-ddb4-4bf7-b0cc-cbfbc16039fd_Method">
    <vt:lpwstr>Standard</vt:lpwstr>
  </property>
  <property fmtid="{D5CDD505-2E9C-101B-9397-08002B2CF9AE}" pid="15" name="MSIP_Label_7247da0c-ddb4-4bf7-b0cc-cbfbc16039fd_Name">
    <vt:lpwstr>Public Sensitivity Label</vt:lpwstr>
  </property>
  <property fmtid="{D5CDD505-2E9C-101B-9397-08002B2CF9AE}" pid="16" name="MSIP_Label_7247da0c-ddb4-4bf7-b0cc-cbfbc16039fd_SiteId">
    <vt:lpwstr>f573734c-f900-4d5e-9ed2-4f6a2bcadd26</vt:lpwstr>
  </property>
  <property fmtid="{D5CDD505-2E9C-101B-9397-08002B2CF9AE}" pid="17" name="MSIP_Label_7247da0c-ddb4-4bf7-b0cc-cbfbc16039fd_ActionId">
    <vt:lpwstr>17f88c12-3935-4961-9956-2b800a796f3f</vt:lpwstr>
  </property>
  <property fmtid="{D5CDD505-2E9C-101B-9397-08002B2CF9AE}" pid="18" name="MSIP_Label_7247da0c-ddb4-4bf7-b0cc-cbfbc16039fd_ContentBits">
    <vt:lpwstr>0</vt:lpwstr>
  </property>
</Properties>
</file>